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Neue Machina" charset="1" panose="00000500000000000000"/>
      <p:regular r:id="rId24"/>
    </p:embeddedFont>
    <p:embeddedFont>
      <p:font typeface="Poppins" charset="1" panose="00000500000000000000"/>
      <p:regular r:id="rId25"/>
    </p:embeddedFont>
    <p:embeddedFont>
      <p:font typeface="Hanuman" charset="1" panose="02020502060506020304"/>
      <p:regular r:id="rId26"/>
    </p:embeddedFont>
    <p:embeddedFont>
      <p:font typeface="Poppins Light" charset="1" panose="00000400000000000000"/>
      <p:regular r:id="rId27"/>
    </p:embeddedFont>
    <p:embeddedFont>
      <p:font typeface="Poppins Semi-Bold" charset="1" panose="00000700000000000000"/>
      <p:regular r:id="rId2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4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6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7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.jpeg" Type="http://schemas.openxmlformats.org/officeDocument/2006/relationships/image"/><Relationship Id="rId5" Target="../media/image9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869242" y="4623071"/>
            <a:ext cx="6549515" cy="13266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548"/>
              </a:lnSpc>
              <a:spcBef>
                <a:spcPct val="0"/>
              </a:spcBef>
            </a:pPr>
            <a:r>
              <a:rPr lang="en-US" sz="10609" spc="-265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L</a:t>
            </a:r>
            <a:r>
              <a:rPr lang="en-US" sz="10609" spc="-265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OG-WO 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581978" y="1415415"/>
            <a:ext cx="7514765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5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2369" y="-5508546"/>
            <a:ext cx="23650574" cy="23650574"/>
          </a:xfrm>
          <a:custGeom>
            <a:avLst/>
            <a:gdLst/>
            <a:ahLst/>
            <a:cxnLst/>
            <a:rect r="r" b="b" t="t" l="l"/>
            <a:pathLst>
              <a:path h="23650574" w="23650574">
                <a:moveTo>
                  <a:pt x="0" y="0"/>
                </a:moveTo>
                <a:lnTo>
                  <a:pt x="23650574" y="0"/>
                </a:lnTo>
                <a:lnTo>
                  <a:pt x="23650574" y="23650574"/>
                </a:lnTo>
                <a:lnTo>
                  <a:pt x="0" y="2365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640008"/>
            <a:ext cx="18846492" cy="12556475"/>
          </a:xfrm>
          <a:custGeom>
            <a:avLst/>
            <a:gdLst/>
            <a:ahLst/>
            <a:cxnLst/>
            <a:rect r="r" b="b" t="t" l="l"/>
            <a:pathLst>
              <a:path h="12556475" w="18846492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51705" y="3577919"/>
            <a:ext cx="13784590" cy="32740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083"/>
              </a:lnSpc>
              <a:spcBef>
                <a:spcPct val="0"/>
              </a:spcBef>
            </a:pPr>
            <a:r>
              <a:rPr lang="en-US" sz="5648" strike="noStrike" u="none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WE BUILT THE PERFECT EXCEL WORKLOG SYSTEM, ONLY TO WATCH IT COLLAPSE UNDER ITS OWN WEIGHT WHEN EVERYONE STARTED USING THEIR OWN VERSION OF 'THE LATEST FILE.'</a:t>
            </a:r>
          </a:p>
        </p:txBody>
      </p: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-44522" t="-52305" r="-25790" b="-494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108185"/>
            <a:ext cx="6555117" cy="2251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5"/>
              </a:lnSpc>
              <a:spcBef>
                <a:spcPct val="0"/>
              </a:spcBef>
            </a:pPr>
            <a:r>
              <a:rPr lang="en-US" sz="6428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REIMAGINE WORKLOG WITH </a:t>
            </a:r>
            <a:r>
              <a:rPr lang="en-US" sz="6428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LOG-WO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544557" y="4127687"/>
            <a:ext cx="15519228" cy="15519228"/>
          </a:xfrm>
          <a:custGeom>
            <a:avLst/>
            <a:gdLst/>
            <a:ahLst/>
            <a:cxnLst/>
            <a:rect r="r" b="b" t="t" l="l"/>
            <a:pathLst>
              <a:path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9"/>
                </a:lnTo>
                <a:lnTo>
                  <a:pt x="0" y="155192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353643" y="2033044"/>
            <a:ext cx="13397778" cy="1803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23"/>
              </a:lnSpc>
              <a:spcBef>
                <a:spcPct val="0"/>
              </a:spcBef>
            </a:pPr>
            <a:r>
              <a:rPr lang="en-US" sz="7581" strike="noStrike" u="none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AUTOMATED WORKLOG TRACKING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3896233" y="4672932"/>
            <a:ext cx="16616299" cy="16616299"/>
          </a:xfrm>
          <a:custGeom>
            <a:avLst/>
            <a:gdLst/>
            <a:ahLst/>
            <a:cxnLst/>
            <a:rect r="r" b="b" t="t" l="l"/>
            <a:pathLst>
              <a:path h="16616299" w="16616299">
                <a:moveTo>
                  <a:pt x="0" y="0"/>
                </a:moveTo>
                <a:lnTo>
                  <a:pt x="16616299" y="0"/>
                </a:lnTo>
                <a:lnTo>
                  <a:pt x="16616299" y="16616299"/>
                </a:lnTo>
                <a:lnTo>
                  <a:pt x="0" y="16616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353643" y="4026391"/>
            <a:ext cx="7864078" cy="26129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284" indent="-269142" lvl="1">
              <a:lnSpc>
                <a:spcPts val="3490"/>
              </a:lnSpc>
              <a:spcBef>
                <a:spcPct val="0"/>
              </a:spcBef>
              <a:buFont typeface="Arial"/>
              <a:buChar char="•"/>
            </a:pPr>
            <a:r>
              <a:rPr lang="en-US" sz="2493" strike="noStrike" u="none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AUTO-RECORDS TIME USING COMMIT TIMESTAMPS</a:t>
            </a:r>
          </a:p>
          <a:p>
            <a:pPr algn="l" marL="538284" indent="-269142" lvl="1">
              <a:lnSpc>
                <a:spcPts val="3490"/>
              </a:lnSpc>
              <a:spcBef>
                <a:spcPct val="0"/>
              </a:spcBef>
              <a:buFont typeface="Arial"/>
              <a:buChar char="•"/>
            </a:pPr>
            <a:r>
              <a:rPr lang="en-US" sz="2493" strike="noStrike" u="none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LINKS WORK TO TASKS VIA COMMIT MESSAGES</a:t>
            </a:r>
          </a:p>
          <a:p>
            <a:pPr algn="l" marL="538284" indent="-269142" lvl="1">
              <a:lnSpc>
                <a:spcPts val="3490"/>
              </a:lnSpc>
              <a:spcBef>
                <a:spcPct val="0"/>
              </a:spcBef>
              <a:buFont typeface="Arial"/>
              <a:buChar char="•"/>
            </a:pPr>
            <a:r>
              <a:rPr lang="en-US" sz="2493" strike="noStrike" u="none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MINIMIZE MANUAL WORKLOG</a:t>
            </a:r>
            <a:r>
              <a:rPr lang="en-US" sz="2493" strike="noStrike" u="none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 ENTRY</a:t>
            </a:r>
          </a:p>
          <a:p>
            <a:pPr algn="l" marL="538284" indent="-269142" lvl="1">
              <a:lnSpc>
                <a:spcPts val="3490"/>
              </a:lnSpc>
              <a:spcBef>
                <a:spcPct val="0"/>
              </a:spcBef>
              <a:buFont typeface="Arial"/>
              <a:buChar char="•"/>
            </a:pPr>
            <a:r>
              <a:rPr lang="en-US" sz="2493" strike="noStrike" u="none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CREATES AUDITABLE TRAIL OF ACTUAL WORK</a:t>
            </a:r>
          </a:p>
          <a:p>
            <a:pPr algn="l" marL="538284" indent="-269142" lvl="1">
              <a:lnSpc>
                <a:spcPts val="3490"/>
              </a:lnSpc>
              <a:spcBef>
                <a:spcPct val="0"/>
              </a:spcBef>
              <a:buFont typeface="Arial"/>
              <a:buChar char="•"/>
            </a:pPr>
            <a:r>
              <a:rPr lang="en-US" sz="2493" strike="noStrike" u="none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IMPROVES TRACKING COMPLIANCE</a:t>
            </a:r>
          </a:p>
          <a:p>
            <a:pPr algn="l" marL="538284" indent="-269142" lvl="1">
              <a:lnSpc>
                <a:spcPts val="3490"/>
              </a:lnSpc>
              <a:spcBef>
                <a:spcPct val="0"/>
              </a:spcBef>
              <a:buFont typeface="Arial"/>
              <a:buChar char="•"/>
            </a:pPr>
            <a:r>
              <a:rPr lang="en-US" sz="2493" strike="noStrike" u="none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REDUCES DEVELOPER CONTEXT SWITCHING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02282" y="-6730914"/>
            <a:ext cx="15519228" cy="15519228"/>
          </a:xfrm>
          <a:custGeom>
            <a:avLst/>
            <a:gdLst/>
            <a:ahLst/>
            <a:cxnLst/>
            <a:rect r="r" b="b" t="t" l="l"/>
            <a:pathLst>
              <a:path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264725"/>
            <a:ext cx="7807887" cy="94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23"/>
              </a:lnSpc>
              <a:spcBef>
                <a:spcPct val="0"/>
              </a:spcBef>
            </a:pPr>
            <a:r>
              <a:rPr lang="en-US" sz="7581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TECHSTACK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4923589" y="5143500"/>
            <a:ext cx="17028054" cy="17028054"/>
          </a:xfrm>
          <a:custGeom>
            <a:avLst/>
            <a:gdLst/>
            <a:ahLst/>
            <a:cxnLst/>
            <a:rect r="r" b="b" t="t" l="l"/>
            <a:pathLst>
              <a:path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0202709" y="3870748"/>
            <a:ext cx="19604563" cy="19604563"/>
          </a:xfrm>
          <a:custGeom>
            <a:avLst/>
            <a:gdLst/>
            <a:ahLst/>
            <a:cxnLst/>
            <a:rect r="r" b="b" t="t" l="l"/>
            <a:pathLst>
              <a:path h="19604563" w="19604563">
                <a:moveTo>
                  <a:pt x="0" y="0"/>
                </a:moveTo>
                <a:lnTo>
                  <a:pt x="19604563" y="0"/>
                </a:lnTo>
                <a:lnTo>
                  <a:pt x="19604563" y="19604563"/>
                </a:lnTo>
                <a:lnTo>
                  <a:pt x="0" y="1960456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662997"/>
            <a:ext cx="4818585" cy="43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284" indent="-269142" lvl="1">
              <a:lnSpc>
                <a:spcPts val="3490"/>
              </a:lnSpc>
              <a:buFont typeface="Arial"/>
              <a:buChar char="•"/>
            </a:pPr>
            <a:r>
              <a:rPr lang="en-US" sz="2493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BACKEND: NODE EXPRESS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4304199"/>
            <a:ext cx="4818585" cy="43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284" indent="-269142" lvl="1">
              <a:lnSpc>
                <a:spcPts val="3490"/>
              </a:lnSpc>
              <a:buFont typeface="Arial"/>
              <a:buChar char="•"/>
            </a:pPr>
            <a:r>
              <a:rPr lang="en-US" sz="2493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FRONTEND: FLUTTER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4945402"/>
            <a:ext cx="4818585" cy="4319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284" indent="-269142" lvl="1">
              <a:lnSpc>
                <a:spcPts val="3490"/>
              </a:lnSpc>
              <a:buFont typeface="Arial"/>
              <a:buChar char="•"/>
            </a:pPr>
            <a:r>
              <a:rPr lang="en-US" sz="2493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DATABASE: POSTGRESQL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93615" y="0"/>
            <a:ext cx="18875229" cy="10287000"/>
          </a:xfrm>
          <a:custGeom>
            <a:avLst/>
            <a:gdLst/>
            <a:ahLst/>
            <a:cxnLst/>
            <a:rect r="r" b="b" t="t" l="l"/>
            <a:pathLst>
              <a:path h="10287000" w="18875229">
                <a:moveTo>
                  <a:pt x="0" y="0"/>
                </a:moveTo>
                <a:lnTo>
                  <a:pt x="18875230" y="0"/>
                </a:lnTo>
                <a:lnTo>
                  <a:pt x="1887523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-44522" t="-52305" r="-25790" b="-494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5583" y="4468575"/>
            <a:ext cx="5346449" cy="1530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5"/>
              </a:lnSpc>
              <a:spcBef>
                <a:spcPct val="0"/>
              </a:spcBef>
            </a:pPr>
            <a:r>
              <a:rPr lang="en-US" sz="6428" strike="noStrike" u="none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HOW TO USE</a:t>
            </a:r>
            <a:r>
              <a:rPr lang="en-US" sz="6428" strike="noStrike" u="none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 </a:t>
            </a:r>
            <a:r>
              <a:rPr lang="en-US" sz="6428" strike="noStrike" u="none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LOG-WO</a:t>
            </a:r>
            <a:r>
              <a:rPr lang="en-US" sz="6428" strike="noStrike" u="none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 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-44522" t="-52305" r="-25790" b="-4942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98541" y="4473658"/>
            <a:ext cx="7050731" cy="15206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85"/>
              </a:lnSpc>
              <a:spcBef>
                <a:spcPct val="0"/>
              </a:spcBef>
            </a:pPr>
            <a:r>
              <a:rPr lang="en-US" sz="6428" strike="noStrike" u="none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FUTURE ENHANCEMENTS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751989" y="1782094"/>
            <a:ext cx="15519228" cy="15519228"/>
          </a:xfrm>
          <a:custGeom>
            <a:avLst/>
            <a:gdLst/>
            <a:ahLst/>
            <a:cxnLst/>
            <a:rect r="r" b="b" t="t" l="l"/>
            <a:pathLst>
              <a:path h="15519228" w="15519228">
                <a:moveTo>
                  <a:pt x="0" y="0"/>
                </a:moveTo>
                <a:lnTo>
                  <a:pt x="15519229" y="0"/>
                </a:lnTo>
                <a:lnTo>
                  <a:pt x="15519229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905758" y="5143500"/>
            <a:ext cx="17028054" cy="17028054"/>
          </a:xfrm>
          <a:custGeom>
            <a:avLst/>
            <a:gdLst/>
            <a:ahLst/>
            <a:cxnLst/>
            <a:rect r="r" b="b" t="t" l="l"/>
            <a:pathLst>
              <a:path h="17028054" w="17028054">
                <a:moveTo>
                  <a:pt x="0" y="0"/>
                </a:moveTo>
                <a:lnTo>
                  <a:pt x="17028054" y="0"/>
                </a:lnTo>
                <a:lnTo>
                  <a:pt x="17028054" y="17028054"/>
                </a:lnTo>
                <a:lnTo>
                  <a:pt x="0" y="170280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496769"/>
            <a:ext cx="13397778" cy="17559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284" indent="-269142" lvl="1">
              <a:lnSpc>
                <a:spcPts val="3490"/>
              </a:lnSpc>
              <a:spcBef>
                <a:spcPct val="0"/>
              </a:spcBef>
              <a:buFont typeface="Arial"/>
              <a:buChar char="•"/>
            </a:pP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GOOGLE CALENDAR INTEGRATION</a:t>
            </a:r>
          </a:p>
          <a:p>
            <a:pPr algn="l" marL="538284" indent="-269142" lvl="1">
              <a:lnSpc>
                <a:spcPts val="3490"/>
              </a:lnSpc>
              <a:spcBef>
                <a:spcPct val="0"/>
              </a:spcBef>
              <a:buFont typeface="Arial"/>
              <a:buChar char="•"/>
            </a:pP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AI-BASED CATEGORIZATION </a:t>
            </a:r>
          </a:p>
          <a:p>
            <a:pPr algn="l" marL="538284" indent="-269142" lvl="1">
              <a:lnSpc>
                <a:spcPts val="3490"/>
              </a:lnSpc>
              <a:spcBef>
                <a:spcPct val="0"/>
              </a:spcBef>
              <a:buFont typeface="Arial"/>
              <a:buChar char="•"/>
            </a:pP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WORKLOG REMINDER</a:t>
            </a:r>
          </a:p>
          <a:p>
            <a:pPr algn="l" marL="538284" indent="-269142" lvl="1">
              <a:lnSpc>
                <a:spcPts val="3490"/>
              </a:lnSpc>
              <a:spcBef>
                <a:spcPct val="0"/>
              </a:spcBef>
              <a:buFont typeface="Arial"/>
              <a:buChar char="•"/>
            </a:pP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JIRA/ASANA INTEGRATIONS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5145212"/>
            <a:ext cx="13397778" cy="21940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284" indent="-269142" lvl="1">
              <a:lnSpc>
                <a:spcPts val="3490"/>
              </a:lnSpc>
              <a:spcBef>
                <a:spcPct val="0"/>
              </a:spcBef>
              <a:buFont typeface="Arial"/>
              <a:buChar char="•"/>
            </a:pPr>
            <a:r>
              <a:rPr lang="en-US" sz="249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ASHBOARD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S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AND FEATURES ARE TA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LOR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TO 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CH TEAM ROLE—PMS GET FU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LL PROJECT 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OV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ERSI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GHT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AND TEA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M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MANAGEMENT TOOLS, DEVELOPERS ACCESS CODE REPOSITORIES AND TIME TRACKING, AND DESIGNERS AND QA HAVE ACCESS TO WORK-LOG MANAGEMENT</a:t>
            </a:r>
          </a:p>
          <a:p>
            <a:pPr algn="l">
              <a:lnSpc>
                <a:spcPts val="349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011024"/>
            <a:ext cx="13397778" cy="879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38284" indent="-269142" lvl="1">
              <a:lnSpc>
                <a:spcPts val="3490"/>
              </a:lnSpc>
              <a:buFont typeface="Arial"/>
              <a:buChar char="•"/>
            </a:pPr>
            <a:r>
              <a:rPr lang="en-US" sz="2493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P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ERS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ON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L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IZED DASH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BO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AR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D</a:t>
            </a:r>
            <a:r>
              <a:rPr lang="en-US" sz="2493" strike="noStrike" u="none">
                <a:solidFill>
                  <a:srgbClr val="000000"/>
                </a:solidFill>
                <a:latin typeface="Poppins Light"/>
                <a:ea typeface="Poppins Light"/>
                <a:cs typeface="Poppins Light"/>
                <a:sym typeface="Poppins Light"/>
              </a:rPr>
              <a:t> FOR DEVELOPERS, DESIGNERS, AND PROJECT MANAGERS BASED ON THEIR NEED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6617" y="4494165"/>
            <a:ext cx="3827596" cy="44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0"/>
              </a:lnSpc>
              <a:spcBef>
                <a:spcPct val="0"/>
              </a:spcBef>
            </a:pPr>
            <a:r>
              <a:rPr lang="en-US" b="true" sz="249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ROLE-BASED ACCESS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6617" y="7359977"/>
            <a:ext cx="4825790" cy="4414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0"/>
              </a:lnSpc>
              <a:spcBef>
                <a:spcPct val="0"/>
              </a:spcBef>
            </a:pPr>
            <a:r>
              <a:rPr lang="en-US" b="true" sz="2493">
                <a:solidFill>
                  <a:srgbClr val="000000"/>
                </a:solidFill>
                <a:latin typeface="Poppins Semi-Bold"/>
                <a:ea typeface="Poppins Semi-Bold"/>
                <a:cs typeface="Poppins Semi-Bold"/>
                <a:sym typeface="Poppins Semi-Bold"/>
              </a:rPr>
              <a:t>PERSONALIZED DASHBOARDS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66617" y="1420635"/>
            <a:ext cx="12048288" cy="946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823"/>
              </a:lnSpc>
              <a:spcBef>
                <a:spcPct val="0"/>
              </a:spcBef>
            </a:pPr>
            <a:r>
              <a:rPr lang="en-US" sz="7581" strike="noStrike" u="none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FUTURE ENHANCEMENTS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-46399" t="0" r="0" b="-734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06853" y="4733247"/>
            <a:ext cx="6474294" cy="10586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682"/>
              </a:lnSpc>
              <a:spcBef>
                <a:spcPct val="0"/>
              </a:spcBef>
            </a:pPr>
            <a:r>
              <a:rPr lang="en-US" sz="8535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640008"/>
            <a:ext cx="18846492" cy="12556475"/>
          </a:xfrm>
          <a:custGeom>
            <a:avLst/>
            <a:gdLst/>
            <a:ahLst/>
            <a:cxnLst/>
            <a:rect r="r" b="b" t="t" l="l"/>
            <a:pathLst>
              <a:path h="12556475" w="18846492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747758" y="4819617"/>
            <a:ext cx="6792484" cy="8287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977"/>
              </a:lnSpc>
              <a:spcBef>
                <a:spcPct val="0"/>
              </a:spcBef>
            </a:pPr>
            <a:r>
              <a:rPr lang="en-US" sz="6641" spc="-166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L</a:t>
            </a:r>
            <a:r>
              <a:rPr lang="en-US" sz="6641" spc="-166">
                <a:solidFill>
                  <a:srgbClr val="000000"/>
                </a:solidFill>
                <a:latin typeface="Neue Machina"/>
                <a:ea typeface="Neue Machina"/>
                <a:cs typeface="Neue Machina"/>
                <a:sym typeface="Neue Machina"/>
              </a:rPr>
              <a:t>OG-WO </a:t>
            </a:r>
            <a:r>
              <a:rPr lang="en-US" sz="6641" spc="-166">
                <a:solidFill>
                  <a:srgbClr val="FFFFFF"/>
                </a:solidFill>
                <a:latin typeface="Neue Machina"/>
                <a:ea typeface="Neue Machina"/>
                <a:cs typeface="Neue Machina"/>
                <a:sym typeface="Neue Machina"/>
              </a:rPr>
              <a:t>TEAM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81978" y="1415415"/>
            <a:ext cx="7514765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5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2369" y="-5508546"/>
            <a:ext cx="23650574" cy="23650574"/>
          </a:xfrm>
          <a:custGeom>
            <a:avLst/>
            <a:gdLst/>
            <a:ahLst/>
            <a:cxnLst/>
            <a:rect r="r" b="b" t="t" l="l"/>
            <a:pathLst>
              <a:path h="23650574" w="23650574">
                <a:moveTo>
                  <a:pt x="0" y="0"/>
                </a:moveTo>
                <a:lnTo>
                  <a:pt x="23650574" y="0"/>
                </a:lnTo>
                <a:lnTo>
                  <a:pt x="23650574" y="23650574"/>
                </a:lnTo>
                <a:lnTo>
                  <a:pt x="0" y="2365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640008"/>
            <a:ext cx="18846492" cy="12556475"/>
          </a:xfrm>
          <a:custGeom>
            <a:avLst/>
            <a:gdLst/>
            <a:ahLst/>
            <a:cxnLst/>
            <a:rect r="r" b="b" t="t" l="l"/>
            <a:pathLst>
              <a:path h="12556475" w="18846492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568661" cy="10287000"/>
          </a:xfrm>
          <a:custGeom>
            <a:avLst/>
            <a:gdLst/>
            <a:ahLst/>
            <a:cxnLst/>
            <a:rect r="r" b="b" t="t" l="l"/>
            <a:pathLst>
              <a:path h="10287000" w="7568661">
                <a:moveTo>
                  <a:pt x="0" y="0"/>
                </a:moveTo>
                <a:lnTo>
                  <a:pt x="7568661" y="0"/>
                </a:lnTo>
                <a:lnTo>
                  <a:pt x="75686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2843" t="-6645" r="0" b="-13864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1978" y="1415415"/>
            <a:ext cx="7514765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422962" y="4679528"/>
            <a:ext cx="8836338" cy="794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4"/>
              </a:lnSpc>
              <a:spcBef>
                <a:spcPct val="0"/>
              </a:spcBef>
            </a:pPr>
            <a:r>
              <a:rPr lang="en-US" sz="4367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DEVELOPER: SUDHIR MANANDHAR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2369" y="-5508546"/>
            <a:ext cx="23650574" cy="23650574"/>
          </a:xfrm>
          <a:custGeom>
            <a:avLst/>
            <a:gdLst/>
            <a:ahLst/>
            <a:cxnLst/>
            <a:rect r="r" b="b" t="t" l="l"/>
            <a:pathLst>
              <a:path h="23650574" w="23650574">
                <a:moveTo>
                  <a:pt x="0" y="0"/>
                </a:moveTo>
                <a:lnTo>
                  <a:pt x="23650574" y="0"/>
                </a:lnTo>
                <a:lnTo>
                  <a:pt x="23650574" y="23650574"/>
                </a:lnTo>
                <a:lnTo>
                  <a:pt x="0" y="2365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640008"/>
            <a:ext cx="18846492" cy="12556475"/>
          </a:xfrm>
          <a:custGeom>
            <a:avLst/>
            <a:gdLst/>
            <a:ahLst/>
            <a:cxnLst/>
            <a:rect r="r" b="b" t="t" l="l"/>
            <a:pathLst>
              <a:path h="12556475" w="18846492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568661" cy="10287000"/>
          </a:xfrm>
          <a:custGeom>
            <a:avLst/>
            <a:gdLst/>
            <a:ahLst/>
            <a:cxnLst/>
            <a:rect r="r" b="b" t="t" l="l"/>
            <a:pathLst>
              <a:path h="10287000" w="7568661">
                <a:moveTo>
                  <a:pt x="0" y="0"/>
                </a:moveTo>
                <a:lnTo>
                  <a:pt x="7568661" y="0"/>
                </a:lnTo>
                <a:lnTo>
                  <a:pt x="75686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6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1978" y="1415415"/>
            <a:ext cx="7514765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383116" y="4679899"/>
            <a:ext cx="8162557" cy="793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4"/>
              </a:lnSpc>
              <a:spcBef>
                <a:spcPct val="0"/>
              </a:spcBef>
            </a:pPr>
            <a:r>
              <a:rPr lang="en-US" sz="4367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DEVELOPER: SUDIN SHRESTHA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2369" y="-5508546"/>
            <a:ext cx="23650574" cy="23650574"/>
          </a:xfrm>
          <a:custGeom>
            <a:avLst/>
            <a:gdLst/>
            <a:ahLst/>
            <a:cxnLst/>
            <a:rect r="r" b="b" t="t" l="l"/>
            <a:pathLst>
              <a:path h="23650574" w="23650574">
                <a:moveTo>
                  <a:pt x="0" y="0"/>
                </a:moveTo>
                <a:lnTo>
                  <a:pt x="23650574" y="0"/>
                </a:lnTo>
                <a:lnTo>
                  <a:pt x="23650574" y="23650574"/>
                </a:lnTo>
                <a:lnTo>
                  <a:pt x="0" y="2365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640008"/>
            <a:ext cx="18846492" cy="12556475"/>
          </a:xfrm>
          <a:custGeom>
            <a:avLst/>
            <a:gdLst/>
            <a:ahLst/>
            <a:cxnLst/>
            <a:rect r="r" b="b" t="t" l="l"/>
            <a:pathLst>
              <a:path h="12556475" w="18846492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568661" cy="10287000"/>
          </a:xfrm>
          <a:custGeom>
            <a:avLst/>
            <a:gdLst/>
            <a:ahLst/>
            <a:cxnLst/>
            <a:rect r="r" b="b" t="t" l="l"/>
            <a:pathLst>
              <a:path h="10287000" w="7568661">
                <a:moveTo>
                  <a:pt x="0" y="0"/>
                </a:moveTo>
                <a:lnTo>
                  <a:pt x="7568661" y="0"/>
                </a:lnTo>
                <a:lnTo>
                  <a:pt x="75686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68" t="0" r="-968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1978" y="1415415"/>
            <a:ext cx="7514765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383116" y="4679860"/>
            <a:ext cx="8230030" cy="79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4"/>
              </a:lnSpc>
              <a:spcBef>
                <a:spcPct val="0"/>
              </a:spcBef>
            </a:pPr>
            <a:r>
              <a:rPr lang="en-US" sz="4367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DEVELOPER: REASON SHRESTHA</a:t>
            </a:r>
          </a:p>
        </p:txBody>
      </p:sp>
    </p:spTree>
  </p:cSld>
  <p:clrMapOvr>
    <a:masterClrMapping/>
  </p:clrMapOvr>
  <p:transition spd="slow">
    <p:push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2369" y="-5508546"/>
            <a:ext cx="23650574" cy="23650574"/>
          </a:xfrm>
          <a:custGeom>
            <a:avLst/>
            <a:gdLst/>
            <a:ahLst/>
            <a:cxnLst/>
            <a:rect r="r" b="b" t="t" l="l"/>
            <a:pathLst>
              <a:path h="23650574" w="23650574">
                <a:moveTo>
                  <a:pt x="0" y="0"/>
                </a:moveTo>
                <a:lnTo>
                  <a:pt x="23650574" y="0"/>
                </a:lnTo>
                <a:lnTo>
                  <a:pt x="23650574" y="23650574"/>
                </a:lnTo>
                <a:lnTo>
                  <a:pt x="0" y="2365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640008"/>
            <a:ext cx="18846492" cy="12556475"/>
          </a:xfrm>
          <a:custGeom>
            <a:avLst/>
            <a:gdLst/>
            <a:ahLst/>
            <a:cxnLst/>
            <a:rect r="r" b="b" t="t" l="l"/>
            <a:pathLst>
              <a:path h="12556475" w="18846492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568661" cy="10287000"/>
          </a:xfrm>
          <a:custGeom>
            <a:avLst/>
            <a:gdLst/>
            <a:ahLst/>
            <a:cxnLst/>
            <a:rect r="r" b="b" t="t" l="l"/>
            <a:pathLst>
              <a:path h="10287000" w="7568661">
                <a:moveTo>
                  <a:pt x="0" y="0"/>
                </a:moveTo>
                <a:lnTo>
                  <a:pt x="7568661" y="0"/>
                </a:lnTo>
                <a:lnTo>
                  <a:pt x="75686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25" t="0" r="-1111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1978" y="1415415"/>
            <a:ext cx="7514765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383116" y="4679860"/>
            <a:ext cx="7237264" cy="79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4"/>
              </a:lnSpc>
              <a:spcBef>
                <a:spcPct val="0"/>
              </a:spcBef>
            </a:pPr>
            <a:r>
              <a:rPr lang="en-US" sz="4367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DESIGNER: KARMA TAMANG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2369" y="-5508546"/>
            <a:ext cx="23650574" cy="23650574"/>
          </a:xfrm>
          <a:custGeom>
            <a:avLst/>
            <a:gdLst/>
            <a:ahLst/>
            <a:cxnLst/>
            <a:rect r="r" b="b" t="t" l="l"/>
            <a:pathLst>
              <a:path h="23650574" w="23650574">
                <a:moveTo>
                  <a:pt x="0" y="0"/>
                </a:moveTo>
                <a:lnTo>
                  <a:pt x="23650574" y="0"/>
                </a:lnTo>
                <a:lnTo>
                  <a:pt x="23650574" y="23650574"/>
                </a:lnTo>
                <a:lnTo>
                  <a:pt x="0" y="2365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640008"/>
            <a:ext cx="18846492" cy="12556475"/>
          </a:xfrm>
          <a:custGeom>
            <a:avLst/>
            <a:gdLst/>
            <a:ahLst/>
            <a:cxnLst/>
            <a:rect r="r" b="b" t="t" l="l"/>
            <a:pathLst>
              <a:path h="12556475" w="18846492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568661" cy="10287000"/>
          </a:xfrm>
          <a:custGeom>
            <a:avLst/>
            <a:gdLst/>
            <a:ahLst/>
            <a:cxnLst/>
            <a:rect r="r" b="b" t="t" l="l"/>
            <a:pathLst>
              <a:path h="10287000" w="7568661">
                <a:moveTo>
                  <a:pt x="0" y="0"/>
                </a:moveTo>
                <a:lnTo>
                  <a:pt x="7568661" y="0"/>
                </a:lnTo>
                <a:lnTo>
                  <a:pt x="75686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6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1978" y="1415415"/>
            <a:ext cx="7514765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383116" y="4294106"/>
            <a:ext cx="5813646" cy="1565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4"/>
              </a:lnSpc>
              <a:spcBef>
                <a:spcPct val="0"/>
              </a:spcBef>
            </a:pPr>
            <a:r>
              <a:rPr lang="en-US" sz="4367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QA/CO-ORDINATOR: AABHUSHAN SHAKYA</a:t>
            </a:r>
          </a:p>
        </p:txBody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72369" y="-5508546"/>
            <a:ext cx="23650574" cy="23650574"/>
          </a:xfrm>
          <a:custGeom>
            <a:avLst/>
            <a:gdLst/>
            <a:ahLst/>
            <a:cxnLst/>
            <a:rect r="r" b="b" t="t" l="l"/>
            <a:pathLst>
              <a:path h="23650574" w="23650574">
                <a:moveTo>
                  <a:pt x="0" y="0"/>
                </a:moveTo>
                <a:lnTo>
                  <a:pt x="23650574" y="0"/>
                </a:lnTo>
                <a:lnTo>
                  <a:pt x="23650574" y="23650574"/>
                </a:lnTo>
                <a:lnTo>
                  <a:pt x="0" y="236505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1640008"/>
            <a:ext cx="18846492" cy="12556475"/>
          </a:xfrm>
          <a:custGeom>
            <a:avLst/>
            <a:gdLst/>
            <a:ahLst/>
            <a:cxnLst/>
            <a:rect r="r" b="b" t="t" l="l"/>
            <a:pathLst>
              <a:path h="12556475" w="18846492">
                <a:moveTo>
                  <a:pt x="0" y="0"/>
                </a:moveTo>
                <a:lnTo>
                  <a:pt x="18846492" y="0"/>
                </a:lnTo>
                <a:lnTo>
                  <a:pt x="18846492" y="12556475"/>
                </a:lnTo>
                <a:lnTo>
                  <a:pt x="0" y="125564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0"/>
            <a:ext cx="7568661" cy="10287000"/>
          </a:xfrm>
          <a:custGeom>
            <a:avLst/>
            <a:gdLst/>
            <a:ahLst/>
            <a:cxnLst/>
            <a:rect r="r" b="b" t="t" l="l"/>
            <a:pathLst>
              <a:path h="10287000" w="7568661">
                <a:moveTo>
                  <a:pt x="0" y="0"/>
                </a:moveTo>
                <a:lnTo>
                  <a:pt x="7568661" y="0"/>
                </a:lnTo>
                <a:lnTo>
                  <a:pt x="756866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5400" r="0" b="-1540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1978" y="1415415"/>
            <a:ext cx="7514765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105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383116" y="4679860"/>
            <a:ext cx="6270543" cy="7939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114"/>
              </a:lnSpc>
              <a:spcBef>
                <a:spcPct val="0"/>
              </a:spcBef>
            </a:pPr>
            <a:r>
              <a:rPr lang="en-US" sz="4367" strike="noStrike" u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PM: RENUKA SHIWAKOTI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105285" y="4373233"/>
            <a:ext cx="15519228" cy="15519228"/>
          </a:xfrm>
          <a:custGeom>
            <a:avLst/>
            <a:gdLst/>
            <a:ahLst/>
            <a:cxnLst/>
            <a:rect r="r" b="b" t="t" l="l"/>
            <a:pathLst>
              <a:path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81541" y="-8249945"/>
            <a:ext cx="15519228" cy="15519228"/>
          </a:xfrm>
          <a:custGeom>
            <a:avLst/>
            <a:gdLst/>
            <a:ahLst/>
            <a:cxnLst/>
            <a:rect r="r" b="b" t="t" l="l"/>
            <a:pathLst>
              <a:path h="15519228" w="15519228">
                <a:moveTo>
                  <a:pt x="0" y="0"/>
                </a:moveTo>
                <a:lnTo>
                  <a:pt x="15519228" y="0"/>
                </a:lnTo>
                <a:lnTo>
                  <a:pt x="15519228" y="15519228"/>
                </a:lnTo>
                <a:lnTo>
                  <a:pt x="0" y="1551922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484817" y="-8581731"/>
            <a:ext cx="19287414" cy="17365889"/>
          </a:xfrm>
          <a:custGeom>
            <a:avLst/>
            <a:gdLst/>
            <a:ahLst/>
            <a:cxnLst/>
            <a:rect r="r" b="b" t="t" l="l"/>
            <a:pathLst>
              <a:path h="17365889" w="19287414">
                <a:moveTo>
                  <a:pt x="0" y="0"/>
                </a:moveTo>
                <a:lnTo>
                  <a:pt x="19287414" y="0"/>
                </a:lnTo>
                <a:lnTo>
                  <a:pt x="19287414" y="17365888"/>
                </a:lnTo>
                <a:lnTo>
                  <a:pt x="0" y="173658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32" r="0" b="-553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654746" y="3730098"/>
            <a:ext cx="12738714" cy="32989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83"/>
              </a:lnSpc>
            </a:pPr>
            <a:r>
              <a:rPr lang="en-US" sz="5648">
                <a:solidFill>
                  <a:srgbClr val="000000"/>
                </a:solidFill>
                <a:latin typeface="Hanuman"/>
                <a:ea typeface="Hanuman"/>
                <a:cs typeface="Hanuman"/>
                <a:sym typeface="Hanuman"/>
              </a:rPr>
              <a:t>WE WANTED TO TRACK OUR TIME, BUT SOMEHOW ENDED UP SPENDING MORE TIME TRACKING OUR TIME THAN DOING THE ACTUAL WORK.</a:t>
            </a:r>
          </a:p>
          <a:p>
            <a:pPr algn="ctr" marL="0" indent="0" lvl="0">
              <a:lnSpc>
                <a:spcPts val="5083"/>
              </a:lnSpc>
              <a:spcBef>
                <a:spcPct val="0"/>
              </a:spcBef>
            </a:pP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DAGl5nSo7ZE</dc:identifier>
  <dcterms:modified xsi:type="dcterms:W3CDTF">2011-08-01T06:04:30Z</dcterms:modified>
  <cp:revision>1</cp:revision>
  <dc:title>Product Demo Presentation</dc:title>
</cp:coreProperties>
</file>